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65" r:id="rId3"/>
    <p:sldId id="266" r:id="rId4"/>
    <p:sldId id="257" r:id="rId5"/>
    <p:sldId id="258" r:id="rId6"/>
    <p:sldId id="268" r:id="rId7"/>
    <p:sldId id="259" r:id="rId8"/>
    <p:sldId id="260" r:id="rId9"/>
    <p:sldId id="269" r:id="rId10"/>
    <p:sldId id="270" r:id="rId11"/>
    <p:sldId id="271" r:id="rId12"/>
    <p:sldId id="273"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40C79-85A4-49DD-B022-410F2CEAA92E}" type="datetimeFigureOut">
              <a:rPr lang="zh-TW" altLang="en-US" smtClean="0"/>
              <a:pPr/>
              <a:t>2014/8/9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D6165-46F6-4AC9-A3E6-021EAD8FCF4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3A90A41-8DC1-4E4D-99C1-104CEFCCA7B6}" type="slidenum">
              <a:rPr lang="zh-TW" altLang="en-US" smtClean="0"/>
              <a:pPr/>
              <a:t>1</a:t>
            </a:fld>
            <a:endParaRPr lang="zh-TW" altLang="en-US"/>
          </a:p>
        </p:txBody>
      </p:sp>
    </p:spTree>
    <p:extLst>
      <p:ext uri="{BB962C8B-B14F-4D97-AF65-F5344CB8AC3E}">
        <p14:creationId xmlns="" xmlns:p14="http://schemas.microsoft.com/office/powerpoint/2010/main" val="163131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EF6494C-DDBD-4E28-B93F-541D280CA42C}" type="datetimeFigureOut">
              <a:rPr lang="zh-TW" altLang="en-US" smtClean="0"/>
              <a:pPr/>
              <a:t>2014/8/9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43CADA9-FFF7-4502-B563-41D2A17C4C4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6494C-DDBD-4E28-B93F-541D280CA42C}" type="datetimeFigureOut">
              <a:rPr lang="zh-TW" altLang="en-US" smtClean="0"/>
              <a:pPr/>
              <a:t>2014/8/9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CADA9-FFF7-4502-B563-41D2A17C4C4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004048" y="4941168"/>
            <a:ext cx="2729259" cy="641112"/>
          </a:xfrm>
        </p:spPr>
        <p:txBody>
          <a:bodyPr>
            <a:normAutofit/>
          </a:bodyPr>
          <a:lstStyle/>
          <a:p>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周幼明 著</a:t>
            </a:r>
            <a:endParaRPr lang="zh-TW" altLang="en-US" sz="3200" b="1" dirty="0">
              <a:effectLst>
                <a:outerShdw blurRad="38100" dist="38100" dir="2700000" algn="tl">
                  <a:srgbClr val="000000">
                    <a:alpha val="43137"/>
                  </a:srgbClr>
                </a:outerShdw>
              </a:effectLst>
              <a:latin typeface="標楷體" pitchFamily="65" charset="-120"/>
              <a:ea typeface="標楷體" pitchFamily="65" charset="-120"/>
            </a:endParaRPr>
          </a:p>
        </p:txBody>
      </p:sp>
      <p:pic>
        <p:nvPicPr>
          <p:cNvPr id="1026" name="Picture 2" descr="C:\Users\admin\Desktop\616801\616801封面.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85206" y="1218115"/>
            <a:ext cx="3229957" cy="4371125"/>
          </a:xfrm>
          <a:prstGeom prst="rect">
            <a:avLst/>
          </a:prstGeom>
          <a:ln>
            <a:noFill/>
          </a:ln>
          <a:effectLst>
            <a:outerShdw blurRad="241300" dist="88900" dir="8220000" sx="103000" sy="103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5" name="矩形 4"/>
          <p:cNvSpPr/>
          <p:nvPr/>
        </p:nvSpPr>
        <p:spPr>
          <a:xfrm>
            <a:off x="4788024" y="1916832"/>
            <a:ext cx="4572000" cy="2009461"/>
          </a:xfrm>
          <a:prstGeom prst="rect">
            <a:avLst/>
          </a:prstGeom>
        </p:spPr>
        <p:txBody>
          <a:bodyPr>
            <a:spAutoFit/>
          </a:bodyPr>
          <a:lstStyle/>
          <a:p>
            <a:pPr>
              <a:lnSpc>
                <a:spcPts val="8000"/>
              </a:lnSpc>
              <a:spcBef>
                <a:spcPts val="1200"/>
              </a:spcBef>
              <a:spcAft>
                <a:spcPts val="2400"/>
              </a:spcAft>
            </a:pPr>
            <a:r>
              <a:rPr lang="en-US" altLang="zh-TW" sz="4000" b="1" i="1" spc="50" dirty="0" smtClean="0">
                <a:ln w="11430"/>
                <a:solidFill>
                  <a:srgbClr val="FFC000"/>
                </a:solidFill>
                <a:effectLst>
                  <a:outerShdw blurRad="76200" dist="50800" dir="5400000" algn="tl" rotWithShape="0">
                    <a:srgbClr val="000000">
                      <a:alpha val="65000"/>
                    </a:srgbClr>
                  </a:outerShdw>
                </a:effectLst>
                <a:latin typeface="Times New Roman" pitchFamily="18" charset="0"/>
                <a:ea typeface="標楷體" pitchFamily="65" charset="-120"/>
                <a:cs typeface="Times New Roman" pitchFamily="18" charset="0"/>
              </a:rPr>
              <a:t>Ch2</a:t>
            </a:r>
            <a:r>
              <a:rPr lang="en-US" altLang="zh-TW" sz="3600" b="1" i="1" spc="50" dirty="0">
                <a:ln w="11430"/>
                <a:solidFill>
                  <a:srgbClr val="FFC000"/>
                </a:solidFill>
                <a:effectLst>
                  <a:outerShdw blurRad="76200" dist="50800" dir="5400000" algn="tl" rotWithShape="0">
                    <a:srgbClr val="000000">
                      <a:alpha val="65000"/>
                    </a:srgbClr>
                  </a:outerShdw>
                </a:effectLst>
                <a:latin typeface="Times New Roman" pitchFamily="18" charset="0"/>
                <a:ea typeface="標楷體" pitchFamily="65" charset="-120"/>
                <a:cs typeface="Times New Roman" pitchFamily="18" charset="0"/>
              </a:rPr>
              <a:t/>
            </a:r>
            <a:br>
              <a:rPr lang="en-US" altLang="zh-TW" sz="3600" b="1" i="1" spc="50" dirty="0">
                <a:ln w="11430"/>
                <a:solidFill>
                  <a:srgbClr val="FFC000"/>
                </a:solidFill>
                <a:effectLst>
                  <a:outerShdw blurRad="76200" dist="50800" dir="5400000" algn="tl" rotWithShape="0">
                    <a:srgbClr val="000000">
                      <a:alpha val="65000"/>
                    </a:srgbClr>
                  </a:outerShdw>
                </a:effectLst>
                <a:latin typeface="Times New Roman" pitchFamily="18" charset="0"/>
                <a:ea typeface="標楷體" pitchFamily="65" charset="-120"/>
                <a:cs typeface="Times New Roman" pitchFamily="18" charset="0"/>
              </a:rPr>
            </a:br>
            <a:r>
              <a:rPr lang="zh-TW" altLang="en-US" sz="4000" dirty="0" smtClean="0">
                <a:latin typeface="標楷體" pitchFamily="65" charset="-120"/>
                <a:ea typeface="標楷體" pitchFamily="65" charset="-120"/>
              </a:rPr>
              <a:t>展覽</a:t>
            </a:r>
            <a:r>
              <a:rPr lang="zh-TW" altLang="en-US" sz="4000" dirty="0">
                <a:latin typeface="標楷體" pitchFamily="65" charset="-120"/>
                <a:ea typeface="標楷體" pitchFamily="65" charset="-120"/>
              </a:rPr>
              <a:t>產業架構</a:t>
            </a:r>
            <a:endParaRPr lang="zh-TW" altLang="en-US" sz="4000" dirty="0"/>
          </a:p>
        </p:txBody>
      </p:sp>
      <p:pic>
        <p:nvPicPr>
          <p:cNvPr id="2051" name="Picture 3" descr="C:\Users\admin\Desktop\MC900417770.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65744" y="4221088"/>
            <a:ext cx="1010712" cy="15086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326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1412776"/>
            <a:ext cx="6768752" cy="4261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標題 2"/>
          <p:cNvSpPr txBox="1">
            <a:spLocks/>
          </p:cNvSpPr>
          <p:nvPr/>
        </p:nvSpPr>
        <p:spPr>
          <a:xfrm>
            <a:off x="1529662" y="692522"/>
            <a:ext cx="5940660"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zh-TW" altLang="en-US" b="1" dirty="0" smtClean="0">
                <a:solidFill>
                  <a:schemeClr val="bg1"/>
                </a:solidFill>
                <a:latin typeface="標楷體" pitchFamily="65" charset="-120"/>
                <a:ea typeface="標楷體" pitchFamily="65" charset="-120"/>
              </a:rPr>
              <a:t>展覽</a:t>
            </a:r>
            <a:r>
              <a:rPr lang="zh-TW" altLang="en-US" b="1" dirty="0">
                <a:solidFill>
                  <a:schemeClr val="bg1"/>
                </a:solidFill>
                <a:latin typeface="標楷體" pitchFamily="65" charset="-120"/>
                <a:ea typeface="標楷體" pitchFamily="65" charset="-120"/>
              </a:rPr>
              <a:t>周邊服務者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1400"/>
            <a:ext cx="9437815" cy="12009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71600" y="1844824"/>
            <a:ext cx="7128792" cy="3960440"/>
          </a:xfrm>
        </p:spPr>
        <p:txBody>
          <a:bodyPr/>
          <a:lstStyle/>
          <a:p>
            <a:pPr>
              <a:lnSpc>
                <a:spcPts val="3400"/>
              </a:lnSpc>
            </a:pPr>
            <a:r>
              <a:rPr lang="zh-TW" altLang="en-US" dirty="0">
                <a:latin typeface="標楷體" pitchFamily="65" charset="-120"/>
                <a:ea typeface="標楷體" pitchFamily="65" charset="-120"/>
              </a:rPr>
              <a:t>展覽主辦單位期望能擴大招攬與突顯展覽的重要與成功，因此需要</a:t>
            </a:r>
            <a:r>
              <a:rPr lang="zh-TW" altLang="en-US" dirty="0" smtClean="0">
                <a:latin typeface="標楷體" pitchFamily="65" charset="-120"/>
                <a:ea typeface="標楷體" pitchFamily="65" charset="-120"/>
              </a:rPr>
              <a:t>產業</a:t>
            </a:r>
            <a:r>
              <a:rPr lang="zh-TW" altLang="en-US" dirty="0">
                <a:latin typeface="標楷體" pitchFamily="65" charset="-120"/>
                <a:ea typeface="標楷體" pitchFamily="65" charset="-120"/>
              </a:rPr>
              <a:t>或政治界具有影響力的代表參加開幕或親臨會場</a:t>
            </a:r>
            <a:r>
              <a:rPr lang="zh-TW" altLang="en-US" dirty="0" smtClean="0">
                <a:latin typeface="標楷體" pitchFamily="65" charset="-120"/>
                <a:ea typeface="標楷體" pitchFamily="65" charset="-120"/>
              </a:rPr>
              <a:t>參觀</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因為</a:t>
            </a:r>
            <a:r>
              <a:rPr lang="zh-TW" altLang="en-US" dirty="0">
                <a:latin typeface="標楷體" pitchFamily="65" charset="-120"/>
                <a:ea typeface="標楷體" pitchFamily="65" charset="-120"/>
              </a:rPr>
              <a:t>這些人物在該產業中是菁英代表，所以他們的</a:t>
            </a:r>
            <a:r>
              <a:rPr lang="zh-TW" altLang="en-US" dirty="0" smtClean="0">
                <a:latin typeface="標楷體" pitchFamily="65" charset="-120"/>
                <a:ea typeface="標楷體" pitchFamily="65" charset="-120"/>
              </a:rPr>
              <a:t>支持往往</a:t>
            </a:r>
            <a:r>
              <a:rPr lang="zh-TW" altLang="en-US" dirty="0">
                <a:latin typeface="標楷體" pitchFamily="65" charset="-120"/>
                <a:ea typeface="標楷體" pitchFamily="65" charset="-120"/>
              </a:rPr>
              <a:t>對消費者而言就是一種展覽產品的品質保證。</a:t>
            </a:r>
          </a:p>
        </p:txBody>
      </p:sp>
      <p:sp>
        <p:nvSpPr>
          <p:cNvPr id="4" name="標題 2"/>
          <p:cNvSpPr txBox="1">
            <a:spLocks/>
          </p:cNvSpPr>
          <p:nvPr/>
        </p:nvSpPr>
        <p:spPr>
          <a:xfrm>
            <a:off x="1529662" y="692522"/>
            <a:ext cx="5940660"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zh-TW" altLang="en-US" b="1" dirty="0" smtClean="0">
                <a:solidFill>
                  <a:schemeClr val="bg1"/>
                </a:solidFill>
                <a:latin typeface="標楷體" pitchFamily="65" charset="-120"/>
                <a:ea typeface="標楷體" pitchFamily="65" charset="-120"/>
              </a:rPr>
              <a:t>意見</a:t>
            </a:r>
            <a:r>
              <a:rPr lang="zh-TW" altLang="en-US" b="1" dirty="0">
                <a:solidFill>
                  <a:schemeClr val="bg1"/>
                </a:solidFill>
                <a:latin typeface="標楷體" pitchFamily="65" charset="-120"/>
                <a:ea typeface="標楷體" pitchFamily="65" charset="-120"/>
              </a:rPr>
              <a:t>領袖</a:t>
            </a:r>
          </a:p>
        </p:txBody>
      </p:sp>
    </p:spTree>
    <p:extLst>
      <p:ext uri="{BB962C8B-B14F-4D97-AF65-F5344CB8AC3E}">
        <p14:creationId xmlns="" xmlns:p14="http://schemas.microsoft.com/office/powerpoint/2010/main" val="231395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115616" y="1628800"/>
            <a:ext cx="7056784" cy="4248472"/>
          </a:xfrm>
        </p:spPr>
        <p:txBody>
          <a:bodyPr/>
          <a:lstStyle/>
          <a:p>
            <a:pPr>
              <a:lnSpc>
                <a:spcPts val="3400"/>
              </a:lnSpc>
            </a:pPr>
            <a:r>
              <a:rPr lang="zh-TW" altLang="en-US" dirty="0">
                <a:latin typeface="標楷體" pitchFamily="65" charset="-120"/>
                <a:ea typeface="標楷體" pitchFamily="65" charset="-120"/>
              </a:rPr>
              <a:t>一場展覽會是否能成功誕生並</a:t>
            </a:r>
            <a:r>
              <a:rPr lang="zh-TW" altLang="en-US" dirty="0" smtClean="0">
                <a:latin typeface="標楷體" pitchFamily="65" charset="-120"/>
                <a:ea typeface="標楷體" pitchFamily="65" charset="-120"/>
              </a:rPr>
              <a:t>完成目標</a:t>
            </a:r>
            <a:r>
              <a:rPr lang="zh-TW" altLang="en-US" dirty="0">
                <a:latin typeface="標楷體" pitchFamily="65" charset="-120"/>
                <a:ea typeface="標楷體" pitchFamily="65" charset="-120"/>
              </a:rPr>
              <a:t>性的任務，非常需要完整</a:t>
            </a:r>
            <a:r>
              <a:rPr lang="zh-TW" altLang="en-US" dirty="0" smtClean="0">
                <a:latin typeface="標楷體" pitchFamily="65" charset="-120"/>
                <a:ea typeface="標楷體" pitchFamily="65" charset="-120"/>
              </a:rPr>
              <a:t>健全</a:t>
            </a:r>
            <a:r>
              <a:rPr lang="zh-TW" altLang="en-US" dirty="0">
                <a:latin typeface="標楷體" pitchFamily="65" charset="-120"/>
                <a:ea typeface="標楷體" pitchFamily="65" charset="-120"/>
              </a:rPr>
              <a:t>的活動結構</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lnSpc>
                <a:spcPts val="3400"/>
              </a:lnSpc>
            </a:pPr>
            <a:r>
              <a:rPr lang="zh-TW" altLang="en-US" dirty="0" smtClean="0">
                <a:latin typeface="標楷體" pitchFamily="65" charset="-120"/>
                <a:ea typeface="標楷體" pitchFamily="65" charset="-120"/>
              </a:rPr>
              <a:t>展覽</a:t>
            </a:r>
            <a:r>
              <a:rPr lang="zh-TW" altLang="en-US" dirty="0">
                <a:latin typeface="標楷體" pitchFamily="65" charset="-120"/>
                <a:ea typeface="標楷體" pitchFamily="65" charset="-120"/>
              </a:rPr>
              <a:t>活動的主體應包含有基本三個單位：主辦單位、</a:t>
            </a:r>
            <a:r>
              <a:rPr lang="zh-TW" altLang="en-US" dirty="0" smtClean="0">
                <a:latin typeface="標楷體" pitchFamily="65" charset="-120"/>
                <a:ea typeface="標楷體" pitchFamily="65" charset="-120"/>
              </a:rPr>
              <a:t>參展廠商</a:t>
            </a:r>
            <a:r>
              <a:rPr lang="zh-TW" altLang="en-US" dirty="0">
                <a:latin typeface="標楷體" pitchFamily="65" charset="-120"/>
                <a:ea typeface="標楷體" pitchFamily="65" charset="-120"/>
              </a:rPr>
              <a:t>及參觀者，簡稱為展覽金三角。</a:t>
            </a:r>
          </a:p>
        </p:txBody>
      </p:sp>
    </p:spTree>
    <p:extLst>
      <p:ext uri="{BB962C8B-B14F-4D97-AF65-F5344CB8AC3E}">
        <p14:creationId xmlns="" xmlns:p14="http://schemas.microsoft.com/office/powerpoint/2010/main" val="2396031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0"/>
            <a:ext cx="7772400" cy="1470025"/>
          </a:xfrm>
        </p:spPr>
        <p:txBody>
          <a:bodyPr/>
          <a:lstStyle/>
          <a:p>
            <a:r>
              <a:rPr lang="zh-TW" altLang="en-US" dirty="0" smtClean="0"/>
              <a:t>一 主辦單位</a:t>
            </a:r>
            <a:endParaRPr lang="zh-TW" altLang="en-US" dirty="0"/>
          </a:p>
        </p:txBody>
      </p:sp>
      <p:sp>
        <p:nvSpPr>
          <p:cNvPr id="3" name="副標題 2"/>
          <p:cNvSpPr>
            <a:spLocks noGrp="1"/>
          </p:cNvSpPr>
          <p:nvPr>
            <p:ph type="subTitle" idx="1"/>
          </p:nvPr>
        </p:nvSpPr>
        <p:spPr>
          <a:xfrm>
            <a:off x="1259632" y="1628800"/>
            <a:ext cx="6512768" cy="4010000"/>
          </a:xfrm>
        </p:spPr>
        <p:txBody>
          <a:bodyPr>
            <a:normAutofit/>
          </a:bodyPr>
          <a:lstStyle/>
          <a:p>
            <a:r>
              <a:rPr lang="zh-TW" altLang="en-US" dirty="0" smtClean="0">
                <a:latin typeface="標楷體" pitchFamily="65" charset="-120"/>
                <a:ea typeface="標楷體" pitchFamily="65" charset="-120"/>
              </a:rPr>
              <a:t>主辦單位是展覽活動的推動者，主要的工作內容有：負責決定展期、展覽的產品屬性展覽地點、徵召參展廠商，發動文宣</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；主辦單位的身分可以是：產業公會，商會，政府機構，展覽公司等。</a:t>
            </a:r>
            <a:endParaRPr lang="en-US" altLang="zh-TW" dirty="0" smtClean="0">
              <a:latin typeface="標楷體" pitchFamily="65" charset="-120"/>
              <a:ea typeface="標楷體" pitchFamily="65" charset="-120"/>
            </a:endParaRPr>
          </a:p>
          <a:p>
            <a:endParaRPr lang="en-US" altLang="zh-TW" dirty="0" smtClean="0"/>
          </a:p>
          <a:p>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27584" y="620689"/>
            <a:ext cx="7632848" cy="2016223"/>
          </a:xfrm>
        </p:spPr>
        <p:txBody>
          <a:bodyPr/>
          <a:lstStyle/>
          <a:p>
            <a:r>
              <a:rPr lang="zh-TW" altLang="en-US" dirty="0" smtClean="0"/>
              <a:t>一 主辦單位</a:t>
            </a:r>
            <a:endParaRPr lang="zh-TW" altLang="en-US" dirty="0"/>
          </a:p>
        </p:txBody>
      </p:sp>
      <p:sp>
        <p:nvSpPr>
          <p:cNvPr id="3" name="副標題 2"/>
          <p:cNvSpPr>
            <a:spLocks noGrp="1"/>
          </p:cNvSpPr>
          <p:nvPr>
            <p:ph type="subTitle" idx="1"/>
          </p:nvPr>
        </p:nvSpPr>
        <p:spPr>
          <a:xfrm>
            <a:off x="1475656" y="2996952"/>
            <a:ext cx="6296744" cy="2641848"/>
          </a:xfrm>
        </p:spPr>
        <p:txBody>
          <a:bodyPr>
            <a:normAutofit fontScale="77500" lnSpcReduction="20000"/>
          </a:bodyPr>
          <a:lstStyle/>
          <a:p>
            <a:r>
              <a:rPr lang="zh-TW" altLang="en-US" dirty="0" smtClean="0">
                <a:latin typeface="標楷體" pitchFamily="65" charset="-120"/>
                <a:ea typeface="標楷體" pitchFamily="65" charset="-120"/>
              </a:rPr>
              <a:t>主辦單位在策展之初會考慮展覽的屬性及展覽的城市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國家</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 的開發程度來決定展覽的天數如</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專業展大約為</a:t>
            </a:r>
            <a:r>
              <a:rPr lang="en-US" altLang="zh-TW" dirty="0" smtClean="0">
                <a:latin typeface="標楷體" pitchFamily="65" charset="-120"/>
                <a:ea typeface="標楷體" pitchFamily="65" charset="-120"/>
              </a:rPr>
              <a:t>3~4 </a:t>
            </a:r>
            <a:r>
              <a:rPr lang="zh-TW" altLang="en-US" dirty="0" smtClean="0">
                <a:latin typeface="標楷體" pitchFamily="65" charset="-120"/>
                <a:ea typeface="標楷體" pitchFamily="65" charset="-120"/>
              </a:rPr>
              <a:t>天，</a:t>
            </a:r>
            <a:endParaRPr lang="en-US" altLang="zh-TW" dirty="0">
              <a:latin typeface="標楷體" pitchFamily="65" charset="-120"/>
              <a:ea typeface="標楷體" pitchFamily="65" charset="-120"/>
            </a:endParaRPr>
          </a:p>
          <a:p>
            <a:r>
              <a:rPr lang="zh-TW" altLang="en-US" dirty="0" smtClean="0">
                <a:latin typeface="標楷體" pitchFamily="65" charset="-120"/>
                <a:ea typeface="標楷體" pitchFamily="65" charset="-120"/>
              </a:rPr>
              <a:t>綜合展約</a:t>
            </a:r>
            <a:r>
              <a:rPr lang="en-US" altLang="zh-TW" dirty="0" smtClean="0">
                <a:latin typeface="標楷體" pitchFamily="65" charset="-120"/>
                <a:ea typeface="標楷體" pitchFamily="65" charset="-120"/>
              </a:rPr>
              <a:t>5-7</a:t>
            </a:r>
            <a:r>
              <a:rPr lang="zh-TW" altLang="en-US" dirty="0" smtClean="0">
                <a:latin typeface="標楷體" pitchFamily="65" charset="-120"/>
                <a:ea typeface="標楷體" pitchFamily="65" charset="-120"/>
              </a:rPr>
              <a:t>天</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開發</a:t>
            </a:r>
            <a:r>
              <a:rPr lang="zh-TW" altLang="en-US" dirty="0" smtClean="0">
                <a:latin typeface="標楷體" pitchFamily="65" charset="-120"/>
                <a:ea typeface="標楷體" pitchFamily="65" charset="-120"/>
              </a:rPr>
              <a:t>程度較低的國家（地區）展期比較長。</a:t>
            </a:r>
            <a:endParaRPr lang="en-US" altLang="zh-TW" dirty="0" smtClean="0">
              <a:latin typeface="標楷體" pitchFamily="65" charset="-120"/>
              <a:ea typeface="標楷體" pitchFamily="65" charset="-120"/>
            </a:endParaRPr>
          </a:p>
          <a:p>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 主辦單位</a:t>
            </a:r>
            <a:endParaRPr lang="zh-TW" altLang="en-US" dirty="0"/>
          </a:p>
        </p:txBody>
      </p:sp>
      <p:sp>
        <p:nvSpPr>
          <p:cNvPr id="3" name="內容版面配置區 2"/>
          <p:cNvSpPr>
            <a:spLocks noGrp="1"/>
          </p:cNvSpPr>
          <p:nvPr>
            <p:ph idx="1"/>
          </p:nvPr>
        </p:nvSpPr>
        <p:spPr/>
        <p:txBody>
          <a:bodyPr/>
          <a:lstStyle/>
          <a:p>
            <a:r>
              <a:rPr lang="zh-TW" altLang="en-US" dirty="0" smtClean="0"/>
              <a:t>主辦單位亦可將專業展的展</a:t>
            </a:r>
            <a:r>
              <a:rPr lang="zh-TW" altLang="en-US" dirty="0" smtClean="0">
                <a:latin typeface="標楷體" pitchFamily="65" charset="-120"/>
                <a:ea typeface="標楷體" pitchFamily="65" charset="-120"/>
              </a:rPr>
              <a:t>期區隔兩個階段來接待不同背景的觀眾參觀，例如我國的國際自行車產業展，展期共</a:t>
            </a:r>
            <a:r>
              <a:rPr lang="en-US" altLang="zh-TW" dirty="0" smtClean="0">
                <a:latin typeface="標楷體" pitchFamily="65" charset="-120"/>
                <a:ea typeface="標楷體" pitchFamily="65" charset="-120"/>
              </a:rPr>
              <a:t>4 </a:t>
            </a:r>
            <a:r>
              <a:rPr lang="zh-TW" altLang="en-US" dirty="0" smtClean="0">
                <a:latin typeface="標楷體" pitchFamily="65" charset="-120"/>
                <a:ea typeface="標楷體" pitchFamily="65" charset="-120"/>
              </a:rPr>
              <a:t>天，前</a:t>
            </a:r>
            <a:r>
              <a:rPr lang="en-US" altLang="zh-TW"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天不收費僅提供同業廠商及國內外買主入場：最後一天才開放民眾參觀並收取門票，向民眾展示產業中的新產品，藉此完成成功的一場目標行銷。</a:t>
            </a:r>
          </a:p>
          <a:p>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lnSpc>
                <a:spcPts val="3400"/>
              </a:lnSpc>
            </a:pPr>
            <a:r>
              <a:rPr lang="zh-TW" altLang="en-US" dirty="0">
                <a:latin typeface="標楷體" pitchFamily="65" charset="-120"/>
                <a:ea typeface="標楷體" pitchFamily="65" charset="-120"/>
              </a:rPr>
              <a:t>參展廠商的角色，乃指在展覽會中展示陳列產品或服務，廠商可能</a:t>
            </a:r>
            <a:r>
              <a:rPr lang="zh-TW" altLang="en-US" dirty="0" smtClean="0">
                <a:latin typeface="標楷體" pitchFamily="65" charset="-120"/>
                <a:ea typeface="標楷體" pitchFamily="65" charset="-120"/>
              </a:rPr>
              <a:t>來自</a:t>
            </a:r>
            <a:r>
              <a:rPr lang="zh-TW" altLang="en-US" dirty="0">
                <a:latin typeface="標楷體" pitchFamily="65" charset="-120"/>
                <a:ea typeface="標楷體" pitchFamily="65" charset="-120"/>
              </a:rPr>
              <a:t>於相同的產業或不同的</a:t>
            </a:r>
            <a:r>
              <a:rPr lang="zh-TW" altLang="en-US" dirty="0" smtClean="0">
                <a:latin typeface="標楷體" pitchFamily="65" charset="-120"/>
                <a:ea typeface="標楷體" pitchFamily="65" charset="-120"/>
              </a:rPr>
              <a:t>產業。</a:t>
            </a:r>
            <a:endParaRPr lang="zh-TW" altLang="en-US" dirty="0">
              <a:latin typeface="標楷體" pitchFamily="65" charset="-120"/>
              <a:ea typeface="標楷體" pitchFamily="65" charset="-120"/>
            </a:endParaRPr>
          </a:p>
        </p:txBody>
      </p:sp>
      <p:sp>
        <p:nvSpPr>
          <p:cNvPr id="4" name="標題 2"/>
          <p:cNvSpPr txBox="1">
            <a:spLocks/>
          </p:cNvSpPr>
          <p:nvPr/>
        </p:nvSpPr>
        <p:spPr>
          <a:xfrm>
            <a:off x="1529662" y="692522"/>
            <a:ext cx="5940660" cy="648246"/>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zh-TW" altLang="en-US" b="1" dirty="0" smtClean="0">
                <a:solidFill>
                  <a:schemeClr val="bg1"/>
                </a:solidFill>
                <a:latin typeface="標楷體" pitchFamily="65" charset="-120"/>
                <a:ea typeface="標楷體" pitchFamily="65" charset="-120"/>
              </a:rPr>
              <a:t>參展廠商</a:t>
            </a:r>
            <a:endParaRPr lang="zh-TW" altLang="en-US" b="1" dirty="0">
              <a:solidFill>
                <a:schemeClr val="bg1"/>
              </a:solidFill>
              <a:latin typeface="標楷體" pitchFamily="65" charset="-120"/>
              <a:ea typeface="標楷體" pitchFamily="65" charset="-120"/>
            </a:endParaRPr>
          </a:p>
        </p:txBody>
      </p:sp>
    </p:spTree>
    <p:extLst>
      <p:ext uri="{BB962C8B-B14F-4D97-AF65-F5344CB8AC3E}">
        <p14:creationId xmlns="" xmlns:p14="http://schemas.microsoft.com/office/powerpoint/2010/main" val="342340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二 參展廠商</a:t>
            </a:r>
            <a:r>
              <a:rPr lang="zh-TW" altLang="en-US" b="1" dirty="0" smtClean="0">
                <a:solidFill>
                  <a:schemeClr val="bg1"/>
                </a:solidFill>
                <a:latin typeface="標楷體" pitchFamily="65" charset="-120"/>
                <a:ea typeface="標楷體" pitchFamily="65" charset="-120"/>
              </a:rPr>
              <a:t>、、參展廠商</a:t>
            </a:r>
            <a:br>
              <a:rPr lang="zh-TW" altLang="en-US" b="1" dirty="0" smtClean="0">
                <a:solidFill>
                  <a:schemeClr val="bg1"/>
                </a:solidFill>
                <a:latin typeface="標楷體" pitchFamily="65" charset="-120"/>
                <a:ea typeface="標楷體" pitchFamily="65" charset="-120"/>
              </a:rPr>
            </a:br>
            <a:r>
              <a:rPr lang="zh-TW" altLang="en-US" b="1" dirty="0" smtClean="0">
                <a:solidFill>
                  <a:schemeClr val="bg1"/>
                </a:solidFill>
                <a:latin typeface="標楷體" pitchFamily="65" charset="-120"/>
                <a:ea typeface="標楷體" pitchFamily="65" charset="-120"/>
              </a:rPr>
              <a:t>參展廠商</a:t>
            </a:r>
            <a:endParaRPr lang="zh-TW" altLang="en-US" b="1" dirty="0">
              <a:solidFill>
                <a:schemeClr val="bg1"/>
              </a:solidFill>
              <a:latin typeface="標楷體" pitchFamily="65" charset="-120"/>
              <a:ea typeface="標楷體" pitchFamily="65" charset="-120"/>
            </a:endParaRPr>
          </a:p>
        </p:txBody>
      </p:sp>
      <p:sp>
        <p:nvSpPr>
          <p:cNvPr id="3" name="副標題 2"/>
          <p:cNvSpPr>
            <a:spLocks noGrp="1"/>
          </p:cNvSpPr>
          <p:nvPr>
            <p:ph type="subTitle" idx="1"/>
          </p:nvPr>
        </p:nvSpPr>
        <p:spPr/>
        <p:txBody>
          <a:bodyPr>
            <a:normAutofit fontScale="92500" lnSpcReduction="10000"/>
          </a:bodyPr>
          <a:lstStyle/>
          <a:p>
            <a:r>
              <a:rPr lang="zh-TW" altLang="en-US" dirty="0" smtClean="0"/>
              <a:t>今日因展覽市場愈趨多元化故在展覽會的現場亦出現政府單為參展廠商如</a:t>
            </a:r>
            <a:r>
              <a:rPr lang="en-US" altLang="zh-TW" dirty="0" smtClean="0"/>
              <a:t>:</a:t>
            </a:r>
            <a:r>
              <a:rPr lang="zh-TW" altLang="en-US" dirty="0" smtClean="0"/>
              <a:t>台北市觀光傳播局為國際旅展的參展廠商</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三 參觀者</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smtClean="0"/>
              <a:t>成功的活動一定需要有熱烈的參觀者</a:t>
            </a:r>
            <a:r>
              <a:rPr lang="en-US" altLang="zh-TW" dirty="0" smtClean="0">
                <a:latin typeface="新細明體"/>
                <a:ea typeface="新細明體"/>
              </a:rPr>
              <a:t>.</a:t>
            </a:r>
          </a:p>
          <a:p>
            <a:r>
              <a:rPr lang="zh-TW" altLang="en-US" dirty="0">
                <a:latin typeface="新細明體"/>
                <a:ea typeface="新細明體"/>
              </a:rPr>
              <a:t>展覽會的參觀者依期參觀的目地分類為</a:t>
            </a:r>
            <a:r>
              <a:rPr lang="en-US" altLang="zh-TW" dirty="0" smtClean="0">
                <a:latin typeface="新細明體"/>
                <a:ea typeface="新細明體"/>
              </a:rPr>
              <a:t>:</a:t>
            </a:r>
          </a:p>
          <a:p>
            <a:pPr>
              <a:buNone/>
            </a:pPr>
            <a:r>
              <a:rPr lang="zh-TW" altLang="en-US" dirty="0" smtClean="0">
                <a:latin typeface="新細明體"/>
                <a:ea typeface="新細明體"/>
              </a:rPr>
              <a:t>學習者</a:t>
            </a:r>
            <a:r>
              <a:rPr lang="en-US" altLang="zh-TW" dirty="0" smtClean="0">
                <a:latin typeface="新細明體"/>
                <a:ea typeface="新細明體"/>
              </a:rPr>
              <a:t>:</a:t>
            </a:r>
            <a:r>
              <a:rPr lang="zh-TW" altLang="en-US" dirty="0" smtClean="0">
                <a:latin typeface="標楷體" pitchFamily="65" charset="-120"/>
                <a:ea typeface="標楷體" pitchFamily="65" charset="-120"/>
              </a:rPr>
              <a:t>沒有採購的意願或能力。他們雖然並不負責採購，卻有採購影響力</a:t>
            </a:r>
            <a:endParaRPr lang="en-US" altLang="zh-TW" dirty="0" smtClean="0">
              <a:latin typeface="新細明體"/>
              <a:ea typeface="新細明體"/>
            </a:endParaRPr>
          </a:p>
          <a:p>
            <a:pPr>
              <a:buNone/>
            </a:pPr>
            <a:r>
              <a:rPr lang="zh-TW" altLang="en-US" dirty="0">
                <a:latin typeface="新細明體"/>
                <a:ea typeface="新細明體"/>
              </a:rPr>
              <a:t>求解</a:t>
            </a:r>
            <a:r>
              <a:rPr lang="zh-TW" altLang="en-US" dirty="0" smtClean="0">
                <a:latin typeface="新細明體"/>
                <a:ea typeface="新細明體"/>
              </a:rPr>
              <a:t>者</a:t>
            </a:r>
            <a:r>
              <a:rPr lang="en-US" altLang="zh-TW" dirty="0" smtClean="0">
                <a:latin typeface="新細明體"/>
                <a:ea typeface="新細明體"/>
              </a:rPr>
              <a:t>:</a:t>
            </a:r>
            <a:r>
              <a:rPr lang="zh-TW" altLang="en-US" dirty="0" smtClean="0">
                <a:latin typeface="標楷體" pitchFamily="65" charset="-120"/>
                <a:ea typeface="標楷體" pitchFamily="65" charset="-120"/>
              </a:rPr>
              <a:t>想要在展覽現場上尋求替代品或新的供應商。</a:t>
            </a:r>
            <a:endParaRPr lang="en-US" altLang="zh-TW" dirty="0" smtClean="0">
              <a:latin typeface="新細明體"/>
              <a:ea typeface="新細明體"/>
            </a:endParaRPr>
          </a:p>
          <a:p>
            <a:pPr>
              <a:buNone/>
            </a:pPr>
            <a:r>
              <a:rPr lang="zh-TW" altLang="en-US" dirty="0" smtClean="0">
                <a:latin typeface="新細明體"/>
                <a:ea typeface="新細明體"/>
              </a:rPr>
              <a:t>應酬者</a:t>
            </a:r>
            <a:r>
              <a:rPr lang="en-US" altLang="zh-TW" dirty="0" smtClean="0">
                <a:latin typeface="新細明體"/>
                <a:ea typeface="新細明體"/>
              </a:rPr>
              <a:t>:</a:t>
            </a:r>
            <a:r>
              <a:rPr lang="zh-TW" altLang="en-US" dirty="0" smtClean="0">
                <a:latin typeface="標楷體" pitchFamily="65" charset="-120"/>
                <a:ea typeface="標楷體" pitchFamily="65" charset="-120"/>
              </a:rPr>
              <a:t>這類買主多半是老顧客通常在現場並無購買的需求與意願，他們參觀的目地偏向為到現場與熟識友人聯繫友誼。</a:t>
            </a:r>
            <a:endParaRPr lang="en-US" altLang="zh-TW" dirty="0" smtClean="0">
              <a:latin typeface="新細明體"/>
              <a:ea typeface="新細明體"/>
            </a:endParaRPr>
          </a:p>
          <a:p>
            <a:pPr>
              <a:buNone/>
            </a:pPr>
            <a:r>
              <a:rPr lang="zh-TW" altLang="en-US" dirty="0" smtClean="0">
                <a:latin typeface="新細明體"/>
                <a:ea typeface="新細明體"/>
              </a:rPr>
              <a:t>買主</a:t>
            </a:r>
            <a:r>
              <a:rPr lang="en-US" altLang="zh-TW" dirty="0" smtClean="0">
                <a:latin typeface="新細明體"/>
                <a:ea typeface="新細明體"/>
              </a:rPr>
              <a:t>:</a:t>
            </a:r>
            <a:r>
              <a:rPr lang="zh-TW" altLang="en-US" dirty="0" smtClean="0">
                <a:latin typeface="標楷體" pitchFamily="65" charset="-120"/>
                <a:ea typeface="標楷體" pitchFamily="65" charset="-120"/>
              </a:rPr>
              <a:t> ：這類的參觀者主要目的就是來洽談訂單</a:t>
            </a:r>
            <a:endParaRPr lang="en-US" altLang="zh-TW" dirty="0" smtClean="0">
              <a:latin typeface="新細明體"/>
              <a:ea typeface="新細明體"/>
            </a:endParaRPr>
          </a:p>
          <a:p>
            <a:pPr>
              <a:buNone/>
            </a:pP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39552"/>
            <a:ext cx="8953814" cy="8222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466</Words>
  <Application>Microsoft Office PowerPoint</Application>
  <PresentationFormat>如螢幕大小 (4:3)</PresentationFormat>
  <Paragraphs>28</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投影片 1</vt:lpstr>
      <vt:lpstr>投影片 2</vt:lpstr>
      <vt:lpstr>一 主辦單位</vt:lpstr>
      <vt:lpstr>一 主辦單位</vt:lpstr>
      <vt:lpstr>一 主辦單位</vt:lpstr>
      <vt:lpstr>投影片 6</vt:lpstr>
      <vt:lpstr>二 參展廠商、、參展廠商 參展廠商</vt:lpstr>
      <vt:lpstr>三 參觀者</vt:lpstr>
      <vt:lpstr>投影片 9</vt:lpstr>
      <vt:lpstr>投影片 10</vt:lpstr>
      <vt:lpstr>投影片 11</vt:lpstr>
      <vt:lpstr>投影片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 主辦單位</dc:title>
  <dc:creator>Mister</dc:creator>
  <cp:lastModifiedBy>Mister</cp:lastModifiedBy>
  <cp:revision>5</cp:revision>
  <dcterms:created xsi:type="dcterms:W3CDTF">2014-08-08T08:59:03Z</dcterms:created>
  <dcterms:modified xsi:type="dcterms:W3CDTF">2014-08-09T03:38:05Z</dcterms:modified>
</cp:coreProperties>
</file>